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5" r:id="rId6"/>
    <p:sldId id="259" r:id="rId7"/>
    <p:sldId id="262" r:id="rId8"/>
    <p:sldId id="263" r:id="rId9"/>
    <p:sldId id="266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Rokas\Pedagogika\Informacines ir komunikacines technologijos ugdymo procese\sviesolaidi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lt-LT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Visiškasis atspindys</a:t>
            </a:r>
            <a:endParaRPr lang="lt-LT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715000"/>
            <a:ext cx="3276600" cy="457200"/>
          </a:xfrm>
        </p:spPr>
        <p:txBody>
          <a:bodyPr>
            <a:normAutofit/>
          </a:bodyPr>
          <a:lstStyle/>
          <a:p>
            <a:r>
              <a:rPr lang="lt-L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Rokas Jackevičius</a:t>
            </a:r>
            <a:endParaRPr lang="lt-LT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19400" y="3505200"/>
            <a:ext cx="3276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FIZIKA</a:t>
            </a:r>
            <a:endParaRPr kumimoji="0" lang="lt-LT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6172200"/>
            <a:ext cx="3025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http://tavofizika.weebly.com</a:t>
            </a:r>
            <a:endParaRPr lang="lt-LT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andlotscience.com/Mirage/images/243_Pekk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14400"/>
            <a:ext cx="4114800" cy="2590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43200" y="152400"/>
            <a:ext cx="32004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TESTAS</a:t>
            </a:r>
            <a:endParaRPr kumimoji="0" lang="lt-L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80" name="Picture 4" descr="http://mirages-tpe.e-monsite.com/medias/images/4721272282-987e11753e-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33800"/>
            <a:ext cx="4191000" cy="2783086"/>
          </a:xfrm>
          <a:prstGeom prst="rect">
            <a:avLst/>
          </a:prstGeom>
          <a:noFill/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19050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Kok</a:t>
            </a:r>
            <a:r>
              <a:rPr lang="lt-L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į miražą stebime?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apatinį		B. viršutinį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6482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Kok</a:t>
            </a:r>
            <a:r>
              <a:rPr lang="lt-L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į miražą stebime?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apatinį		B. viršutinį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83820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grupė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Šviesa išėjo iš deimanto į orą. Lūžio kampas lygus 42</a:t>
            </a:r>
            <a:r>
              <a:rPr kumimoji="0" lang="lt-LT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Koks šviesos kritimo kampas į terpių ribą?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Ar skirtingų terpių (vandens ir gintaro) ribiniai visiškojo atspindžio kampai vienodi? Kokie jie?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Kodėl rūkas neskaidrus, nors sudarytas iš smulkių vandens lašelių?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2895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grupė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Ar skirtingų terpių (vandens ir gintaro) ribiniai visiškojo atspindžio kampai vienodi? Kokie jie?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Ar išeis spindulys iš vandens į orą, kai kritimo kampas lygus: a) 30</a:t>
            </a:r>
            <a:r>
              <a:rPr kumimoji="0" lang="lt-LT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b) 60</a:t>
            </a:r>
            <a:r>
              <a:rPr kumimoji="0" lang="lt-LT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Kodėl rūkas neskaidrus, nors sudarytas iš smulkių vandens lašelių?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6482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grupė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lt-L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(gabiems mokiniams)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Ar skirtingų terpių (vandens ir gintaro) ribiniai visiškojo atspindžio kampai vienodi? Kokie jie?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Ar išeis spindulys iš vandens į orą, kai kritimo kampas lygus: a) 30</a:t>
            </a:r>
            <a:r>
              <a:rPr kumimoji="0" lang="lt-LT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b) 60</a:t>
            </a:r>
            <a:r>
              <a:rPr kumimoji="0" lang="lt-LT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Šviesa pereina iš glicerolio į vandenį. Apskaičiuokite: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kam lygus ribinis visiškojo vidaus atspindžio kampas;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kokiu greičiu šviesa sklinda glicerolyje bei vandenyje?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152400"/>
            <a:ext cx="32004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Užduotys</a:t>
            </a:r>
            <a:endParaRPr kumimoji="0" lang="lt-L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0" y="152400"/>
            <a:ext cx="32004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Nuorodos</a:t>
            </a:r>
            <a:endParaRPr kumimoji="0" lang="lt-L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43000"/>
            <a:ext cx="512056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 smtClean="0"/>
              <a:t>Sukurtas tinklalapis:</a:t>
            </a:r>
          </a:p>
          <a:p>
            <a:r>
              <a:rPr lang="lt-LT" sz="3200" dirty="0" smtClean="0"/>
              <a:t>http://tavofizika.weebly.com</a:t>
            </a:r>
            <a:endParaRPr lang="lt-LT" sz="3200" dirty="0" smtClean="0"/>
          </a:p>
          <a:p>
            <a:endParaRPr lang="lt-LT" sz="3200" dirty="0" smtClean="0"/>
          </a:p>
          <a:p>
            <a:endParaRPr lang="lt-LT" sz="3200" dirty="0" smtClean="0"/>
          </a:p>
          <a:p>
            <a:r>
              <a:rPr lang="lt-LT" sz="3200" b="1" dirty="0" smtClean="0"/>
              <a:t>Kitos muorodos:</a:t>
            </a:r>
            <a:endParaRPr lang="lt-LT" sz="3200" b="1" dirty="0" smtClean="0"/>
          </a:p>
          <a:p>
            <a:r>
              <a:rPr lang="lt-LT" sz="3200" dirty="0" smtClean="0"/>
              <a:t>https://phet.colorado.edu</a:t>
            </a:r>
            <a:endParaRPr lang="lt-LT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295400"/>
            <a:ext cx="8610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Individualiai, naudodamiesi vadovėliu, išsiaiškinti kas yra ribinis visiškojo atspindžio kampas ir kaip skaičiuojamas optiškai tankesnės terpės lūžio rodiklis, kai šviesa sklinda iš optiškai tankesnės į retesnę terpę.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Savarankiškai gebėti</a:t>
            </a:r>
            <a:r>
              <a:rPr kumimoji="0" lang="lt-LT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lt-L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savais žodžiais paaiškinti kas yra ribinis visiškojo atspindžio kampas.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Porose išsiaiškinti kokiu kampu turi kristi šviesos spindulys į terpių ribą (</a:t>
            </a:r>
            <a:r>
              <a:rPr kumimoji="0" lang="lt-LT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iš optiškai tankesnės į retesnę</a:t>
            </a:r>
            <a:r>
              <a:rPr kumimoji="0" lang="lt-L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kad šviesa išeitų iš terpės, sklistų terpių riba, atsispindėtų nuo terpių ribos. Kiekvieną situaciją pavaizduoti savo sąsiuviniuose.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Savarankiškai gebėti atlikti testą bei užduotis pagal pasirinktą grupę </a:t>
            </a:r>
            <a:r>
              <a:rPr kumimoji="0" lang="lt-LT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(kiekvienas mokinys savarankiškai pasirenka kurią iš trijų grupių jis būtų pajėgus išspręsti)</a:t>
            </a:r>
            <a:r>
              <a:rPr kumimoji="0" lang="lt-L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Įsivertinimas</a:t>
            </a:r>
            <a:r>
              <a:rPr kumimoji="0" lang="lt-L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228600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Uždaviniai</a:t>
            </a:r>
            <a:endParaRPr lang="lt-L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k.su.lt/~mariusbm/optika/teorija/paveiksliukai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5716184" cy="3048000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971800"/>
            <a:ext cx="2443655" cy="1524000"/>
          </a:xfrm>
          <a:prstGeom prst="rect">
            <a:avLst/>
          </a:prstGeom>
          <a:noFill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Visiškasis atspindys</a:t>
            </a:r>
            <a:endParaRPr kumimoji="0" lang="lt-LT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Šviesolaidis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Rokas\Pedagogika\Informacines ir komunikacines technologijos ugdymo procese\sviesolaidi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62400"/>
            <a:ext cx="3667932" cy="2286000"/>
          </a:xfrm>
          <a:prstGeom prst="rect">
            <a:avLst/>
          </a:prstGeom>
          <a:noFill/>
        </p:spPr>
      </p:pic>
      <p:pic>
        <p:nvPicPr>
          <p:cNvPr id="5123" name="Picture 3" descr="D:\Rokas\Pedagogika\Informacines ir komunikacines technologijos ugdymo procese\sviesolaidi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86200"/>
            <a:ext cx="3429000" cy="2568440"/>
          </a:xfrm>
          <a:prstGeom prst="rect">
            <a:avLst/>
          </a:prstGeom>
          <a:noFill/>
        </p:spPr>
      </p:pic>
      <p:pic>
        <p:nvPicPr>
          <p:cNvPr id="5124" name="Picture 4" descr="D:\Rokas\Pedagogika\Informacines ir komunikacines technologijos ugdymo procese\šviesolaidis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447800"/>
            <a:ext cx="4480259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Šviesolaidis</a:t>
            </a:r>
            <a:endParaRPr kumimoji="0" lang="lt-L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5" descr="D:\Rokas\Pedagogika\Informacines ir komunikacines technologijos ugdymo procese\sviesolaidis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150538"/>
            <a:ext cx="4064000" cy="3048000"/>
          </a:xfrm>
          <a:prstGeom prst="rect">
            <a:avLst/>
          </a:prstGeom>
          <a:noFill/>
        </p:spPr>
      </p:pic>
      <p:pic>
        <p:nvPicPr>
          <p:cNvPr id="4" name="Picture 6" descr="D:\Rokas\Pedagogika\Informacines ir komunikacines technologijos ugdymo procese\sviesolaidis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50537"/>
            <a:ext cx="44958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Rokas\Pedagogika\Informacines ir komunikacines technologijos ugdymo procese\Miraž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71600" y="0"/>
            <a:ext cx="1447800" cy="7921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Viršutinis miražas</a:t>
            </a:r>
            <a:endParaRPr kumimoji="0" lang="lt-L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72200" y="0"/>
            <a:ext cx="1447800" cy="7921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Apatinis miražas</a:t>
            </a:r>
            <a:endParaRPr kumimoji="0" lang="lt-L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4600" y="152400"/>
            <a:ext cx="4114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Viršutinis miražas</a:t>
            </a:r>
            <a:endParaRPr kumimoji="0" lang="lt-L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D:\Rokas\Pedagogika\Informacines ir komunikacines technologijos ugdymo procese\virsutinis miraz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3759199" cy="2819400"/>
          </a:xfrm>
          <a:prstGeom prst="rect">
            <a:avLst/>
          </a:prstGeom>
          <a:noFill/>
        </p:spPr>
      </p:pic>
      <p:pic>
        <p:nvPicPr>
          <p:cNvPr id="1027" name="Picture 3" descr="D:\Rokas\Pedagogika\Informacines ir komunikacines technologijos ugdymo procese\virsutinis miraza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838200"/>
            <a:ext cx="4114800" cy="2638425"/>
          </a:xfrm>
          <a:prstGeom prst="rect">
            <a:avLst/>
          </a:prstGeom>
          <a:noFill/>
        </p:spPr>
      </p:pic>
      <p:pic>
        <p:nvPicPr>
          <p:cNvPr id="1028" name="Picture 4" descr="D:\Rokas\Pedagogika\Informacines ir komunikacines technologijos ugdymo procese\virsutinis miraza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38600"/>
            <a:ext cx="3694545" cy="2438400"/>
          </a:xfrm>
          <a:prstGeom prst="rect">
            <a:avLst/>
          </a:prstGeom>
          <a:noFill/>
        </p:spPr>
      </p:pic>
      <p:pic>
        <p:nvPicPr>
          <p:cNvPr id="1029" name="Picture 5" descr="D:\Rokas\Pedagogika\Informacines ir komunikacines technologijos ugdymo procese\virsutinis mirazas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733800"/>
            <a:ext cx="4343400" cy="2885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0" y="152400"/>
            <a:ext cx="32004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Apatinis miražas</a:t>
            </a:r>
            <a:endParaRPr kumimoji="0" lang="lt-L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D:\Rokas\Pedagogika\Informacines ir komunikacines technologijos ugdymo procese\apatinis miraza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3127402" cy="2286000"/>
          </a:xfrm>
          <a:prstGeom prst="rect">
            <a:avLst/>
          </a:prstGeom>
          <a:noFill/>
        </p:spPr>
      </p:pic>
      <p:pic>
        <p:nvPicPr>
          <p:cNvPr id="2052" name="Picture 4" descr="D:\Rokas\Pedagogika\Informacines ir komunikacines technologijos ugdymo procese\apatinis miraza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33800"/>
            <a:ext cx="4315114" cy="2847975"/>
          </a:xfrm>
          <a:prstGeom prst="rect">
            <a:avLst/>
          </a:prstGeom>
          <a:noFill/>
        </p:spPr>
      </p:pic>
      <p:pic>
        <p:nvPicPr>
          <p:cNvPr id="2053" name="Picture 5" descr="D:\Rokas\Pedagogika\Informacines ir komunikacines technologijos ugdymo procese\apatinis mirazas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191000"/>
            <a:ext cx="3406274" cy="2311400"/>
          </a:xfrm>
          <a:prstGeom prst="rect">
            <a:avLst/>
          </a:prstGeom>
          <a:noFill/>
        </p:spPr>
      </p:pic>
      <p:pic>
        <p:nvPicPr>
          <p:cNvPr id="2051" name="Picture 3" descr="D:\Rokas\Pedagogika\Informacines ir komunikacines technologijos ugdymo procese\apatinis miraza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762000"/>
            <a:ext cx="4876800" cy="325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0" y="152400"/>
            <a:ext cx="32004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TESTAS</a:t>
            </a:r>
            <a:endParaRPr kumimoji="0" lang="lt-L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819400"/>
            <a:ext cx="90332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Šviesos spindulys krinta iš vandens  į orą. Kokiu kampu turi kristi spindulys, kad išeitų į orą?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(α</a:t>
            </a:r>
            <a:r>
              <a:rPr kumimoji="0" lang="lt-LT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lt-L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ribinis visiško atspindžio kampas)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α &gt; α</a:t>
            </a:r>
            <a:r>
              <a:rPr kumimoji="0" lang="lt-L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B. α ≤ α</a:t>
            </a:r>
            <a:r>
              <a:rPr kumimoji="0" lang="lt-L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C. α = α</a:t>
            </a:r>
            <a:r>
              <a:rPr kumimoji="0" lang="lt-L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D. α ≥ α</a:t>
            </a:r>
            <a:r>
              <a:rPr kumimoji="0" lang="lt-L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E. α &lt; α</a:t>
            </a:r>
            <a:r>
              <a:rPr kumimoji="0" lang="lt-L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3810000"/>
            <a:ext cx="91614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Šviesos spindulys krinta iš vandens  į orą. Kokiu kampu turi kristi spindulys, kad atsispindėtų?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(α</a:t>
            </a:r>
            <a:r>
              <a:rPr kumimoji="0" lang="lt-LT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lt-L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ribinis visiško atspindžio kampas)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α ≤ α</a:t>
            </a:r>
            <a:r>
              <a:rPr kumimoji="0" lang="lt-L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B. α &gt; α</a:t>
            </a:r>
            <a:r>
              <a:rPr kumimoji="0" lang="lt-L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C. α = α</a:t>
            </a:r>
            <a:r>
              <a:rPr kumimoji="0" lang="lt-L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D. α &lt; α</a:t>
            </a:r>
            <a:r>
              <a:rPr kumimoji="0" lang="lt-L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E. α ≥ α</a:t>
            </a:r>
            <a:r>
              <a:rPr kumimoji="0" lang="lt-L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752600"/>
            <a:ext cx="8597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Šviesos spindulys krito 24</a:t>
            </a:r>
            <a:r>
              <a:rPr kumimoji="0" lang="lt-LT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kampu ir perėjo iš optiškai retesnės į optiškai tankesnę terpę.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Kuri sąlyga teisinga?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α = γ 		B. α &gt; γ 		C. α &lt; γ 		D. α ≥ γ	E. α ≤ γ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5943600" y="4800600"/>
            <a:ext cx="2819400" cy="2057400"/>
            <a:chOff x="9073" y="4374"/>
            <a:chExt cx="2080" cy="1666"/>
          </a:xfrm>
        </p:grpSpPr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73" y="4374"/>
              <a:ext cx="2080" cy="1470"/>
            </a:xfrm>
            <a:prstGeom prst="rect">
              <a:avLst/>
            </a:prstGeom>
            <a:noFill/>
          </p:spPr>
        </p:pic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9796" y="5844"/>
              <a:ext cx="634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t-LT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 pav.</a:t>
              </a:r>
              <a:endParaRPr kumimoji="0" lang="lt-L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48006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Šviesa sklinda iš stiklo į orą kaip pavaizduota </a:t>
            </a:r>
            <a:r>
              <a:rPr kumimoji="0" lang="lt-L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 pav.)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Kuriuo atveju yra teisingai užrašytas lūžio dėsnis,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jei žinome stiklo lūžio rodiklį?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sinP = n∙sinR 		D. sinP = n∙sinS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sinQ = n∙sinR</a:t>
            </a:r>
            <a:r>
              <a:rPr lang="lt-LT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 sinQ = n∙sinS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sinP = n/sinR		F.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n=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sinS/sinQ</a:t>
            </a:r>
            <a:endParaRPr kumimoji="0" lang="lt-L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685800"/>
            <a:ext cx="8597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Šviesos spindulys krito 36</a:t>
            </a:r>
            <a:r>
              <a:rPr kumimoji="0" lang="lt-LT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kampu ir perėjo iš optiškai tankesnės į optiškai retesnę terpę.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Kuri sąlyga teisinga?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α = γ 		B. α &gt; γ 		C. α &lt; γ 		D. α ≥ γ	E. α ≤ γ</a:t>
            </a:r>
            <a:r>
              <a:rPr kumimoji="0" lang="lt-L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516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Visiškasis atspindys</vt:lpstr>
      <vt:lpstr>Slide 2</vt:lpstr>
      <vt:lpstr>Slide 3</vt:lpstr>
      <vt:lpstr>Šviesolaidis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Visiškas atspindys</dc:title>
  <dc:creator>Karstas Prosas</dc:creator>
  <cp:lastModifiedBy>Karstas Prosas</cp:lastModifiedBy>
  <cp:revision>38</cp:revision>
  <dcterms:created xsi:type="dcterms:W3CDTF">2006-08-16T00:00:00Z</dcterms:created>
  <dcterms:modified xsi:type="dcterms:W3CDTF">2015-03-28T13:15:26Z</dcterms:modified>
</cp:coreProperties>
</file>